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71" r:id="rId12"/>
    <p:sldId id="272" r:id="rId13"/>
    <p:sldId id="291" r:id="rId14"/>
    <p:sldId id="273" r:id="rId15"/>
    <p:sldId id="274" r:id="rId16"/>
    <p:sldId id="275" r:id="rId17"/>
    <p:sldId id="277" r:id="rId18"/>
    <p:sldId id="278" r:id="rId19"/>
    <p:sldId id="280" r:id="rId20"/>
    <p:sldId id="282" r:id="rId21"/>
    <p:sldId id="286" r:id="rId22"/>
    <p:sldId id="287" r:id="rId23"/>
    <p:sldId id="288" r:id="rId24"/>
    <p:sldId id="289"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3E370A-81B3-40FC-8907-71C220139381}"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150246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E370A-81B3-40FC-8907-71C220139381}"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36942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E370A-81B3-40FC-8907-71C220139381}"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271358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E370A-81B3-40FC-8907-71C220139381}"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276736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E370A-81B3-40FC-8907-71C220139381}"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281149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3E370A-81B3-40FC-8907-71C220139381}"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275305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3E370A-81B3-40FC-8907-71C220139381}"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255618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3E370A-81B3-40FC-8907-71C220139381}"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362715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E370A-81B3-40FC-8907-71C220139381}"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236605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3E370A-81B3-40FC-8907-71C220139381}"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320846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3E370A-81B3-40FC-8907-71C220139381}"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CA3A0-56BF-482B-BED8-B13DD643151B}" type="slidenum">
              <a:rPr lang="en-US" smtClean="0"/>
              <a:t>‹#›</a:t>
            </a:fld>
            <a:endParaRPr lang="en-US"/>
          </a:p>
        </p:txBody>
      </p:sp>
    </p:spTree>
    <p:extLst>
      <p:ext uri="{BB962C8B-B14F-4D97-AF65-F5344CB8AC3E}">
        <p14:creationId xmlns:p14="http://schemas.microsoft.com/office/powerpoint/2010/main" val="121639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E370A-81B3-40FC-8907-71C220139381}" type="datetimeFigureOut">
              <a:rPr lang="en-US" smtClean="0"/>
              <a:t>6/9/2020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CA3A0-56BF-482B-BED8-B13DD643151B}" type="slidenum">
              <a:rPr lang="en-US" smtClean="0"/>
              <a:t>‹#›</a:t>
            </a:fld>
            <a:endParaRPr lang="en-US"/>
          </a:p>
        </p:txBody>
      </p:sp>
    </p:spTree>
    <p:extLst>
      <p:ext uri="{BB962C8B-B14F-4D97-AF65-F5344CB8AC3E}">
        <p14:creationId xmlns:p14="http://schemas.microsoft.com/office/powerpoint/2010/main" val="623548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1E8652-CF8A-41B9-B1AF-07D86B15900E}"/>
              </a:ext>
            </a:extLst>
          </p:cNvPr>
          <p:cNvSpPr/>
          <p:nvPr/>
        </p:nvSpPr>
        <p:spPr>
          <a:xfrm>
            <a:off x="1676400" y="228600"/>
            <a:ext cx="5009768" cy="707886"/>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Forging Process</a:t>
            </a:r>
          </a:p>
        </p:txBody>
      </p:sp>
      <p:sp>
        <p:nvSpPr>
          <p:cNvPr id="2" name="TextBox 1">
            <a:extLst>
              <a:ext uri="{FF2B5EF4-FFF2-40B4-BE49-F238E27FC236}">
                <a16:creationId xmlns:a16="http://schemas.microsoft.com/office/drawing/2014/main" id="{4678267F-55B3-4365-A9F8-8DBCC2C1B007}"/>
              </a:ext>
            </a:extLst>
          </p:cNvPr>
          <p:cNvSpPr txBox="1"/>
          <p:nvPr/>
        </p:nvSpPr>
        <p:spPr>
          <a:xfrm>
            <a:off x="152400" y="1033046"/>
            <a:ext cx="8991600" cy="6832640"/>
          </a:xfrm>
          <a:prstGeom prst="rect">
            <a:avLst/>
          </a:prstGeom>
          <a:noFill/>
        </p:spPr>
        <p:txBody>
          <a:bodyPr wrap="square" rtlCol="1">
            <a:spAutoFit/>
          </a:bodyPr>
          <a:lstStyle/>
          <a:p>
            <a:r>
              <a:rPr lang="en-US" sz="2200" b="1" dirty="0"/>
              <a:t>Introduction</a:t>
            </a:r>
          </a:p>
          <a:p>
            <a:pPr algn="just"/>
            <a:r>
              <a:rPr lang="en-US" sz="2200" dirty="0"/>
              <a:t>Forging is the process of shaping heated metal by the application of sudden blows  such as unsteady pressure (hammer forging) or steady pressure (press forging)  and makes use of the characteristic of the plasticity of the materials.</a:t>
            </a:r>
          </a:p>
          <a:p>
            <a:pPr marL="342900" indent="-342900" algn="just">
              <a:buFont typeface="Wingdings" panose="05000000000000000000" pitchFamily="2" charset="2"/>
              <a:buChar char="v"/>
            </a:pPr>
            <a:r>
              <a:rPr lang="en-US" sz="2200" dirty="0"/>
              <a:t>A metal such as steel can be shaped in a cold state, but the applications of heat lowers the yield point and makes permanent deformation easier.</a:t>
            </a:r>
          </a:p>
          <a:p>
            <a:pPr marL="342900" indent="-342900" algn="just">
              <a:buFont typeface="Wingdings" panose="05000000000000000000" pitchFamily="2" charset="2"/>
              <a:buChar char="v"/>
            </a:pPr>
            <a:r>
              <a:rPr lang="en-US" sz="2200" dirty="0"/>
              <a:t>Forging may be done by hand or machine.</a:t>
            </a:r>
          </a:p>
          <a:p>
            <a:pPr marL="342900" indent="-342900" algn="just">
              <a:buFont typeface="Wingdings" panose="05000000000000000000" pitchFamily="2" charset="2"/>
              <a:buChar char="v"/>
            </a:pPr>
            <a:r>
              <a:rPr lang="en-US" sz="2200" dirty="0"/>
              <a:t>Forging by machines involves the use of dies and is generally used in mass-production.</a:t>
            </a:r>
          </a:p>
          <a:p>
            <a:pPr marL="342900" indent="-342900" algn="just">
              <a:buFont typeface="Wingdings" panose="05000000000000000000" pitchFamily="2" charset="2"/>
              <a:buChar char="v"/>
            </a:pPr>
            <a:r>
              <a:rPr lang="en-US" sz="2200" dirty="0"/>
              <a:t>Forging referred to the production of the medium size and heavy parts in large scale using closed heating furnaces and heavy hammers, forging presses and machine.</a:t>
            </a:r>
          </a:p>
          <a:p>
            <a:pPr marL="342900" indent="-342900" algn="just">
              <a:buFont typeface="Wingdings" panose="05000000000000000000" pitchFamily="2" charset="2"/>
              <a:buChar char="v"/>
            </a:pPr>
            <a:r>
              <a:rPr lang="en-US" sz="2200" dirty="0"/>
              <a:t> Forging is the working of metal into a useful shape by hammering or pressing.</a:t>
            </a:r>
          </a:p>
          <a:p>
            <a:pPr marL="342900" indent="-342900" algn="just">
              <a:buFont typeface="Wingdings" panose="05000000000000000000" pitchFamily="2" charset="2"/>
              <a:buChar char="v"/>
            </a:pPr>
            <a:r>
              <a:rPr lang="en-US" sz="2200" dirty="0"/>
              <a:t>Forging is basically involving plastic deformation of material between two dies to achieve desired configuration.  </a:t>
            </a:r>
          </a:p>
          <a:p>
            <a:pPr marL="342900" indent="-342900" algn="just">
              <a:buFont typeface="Wingdings" panose="05000000000000000000" pitchFamily="2" charset="2"/>
              <a:buChar char="v"/>
            </a:pPr>
            <a:endParaRPr lang="en-US" sz="2200" dirty="0"/>
          </a:p>
          <a:p>
            <a:pPr marL="342900" indent="-342900" algn="just">
              <a:buFont typeface="Wingdings" panose="05000000000000000000" pitchFamily="2" charset="2"/>
              <a:buChar char="v"/>
            </a:pPr>
            <a:endParaRPr lang="en-US" sz="2200" dirty="0"/>
          </a:p>
          <a:p>
            <a:pPr marL="342900" indent="-342900" algn="just">
              <a:buFont typeface="Wingdings" panose="05000000000000000000" pitchFamily="2" charset="2"/>
              <a:buChar char="v"/>
            </a:pPr>
            <a:endParaRPr lang="en-US" sz="2200" dirty="0"/>
          </a:p>
          <a:p>
            <a:endParaRPr lang="ar-IQ" sz="2000" b="1" dirty="0"/>
          </a:p>
        </p:txBody>
      </p:sp>
    </p:spTree>
    <p:extLst>
      <p:ext uri="{BB962C8B-B14F-4D97-AF65-F5344CB8AC3E}">
        <p14:creationId xmlns:p14="http://schemas.microsoft.com/office/powerpoint/2010/main" val="23345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38" y="990600"/>
            <a:ext cx="8636262" cy="4819950"/>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59816AD-6062-4D99-B92D-01F46ED36C7D}"/>
              </a:ext>
            </a:extLst>
          </p:cNvPr>
          <p:cNvPicPr>
            <a:picLocks noChangeAspect="1"/>
          </p:cNvPicPr>
          <p:nvPr/>
        </p:nvPicPr>
        <p:blipFill>
          <a:blip r:embed="rId2"/>
          <a:stretch>
            <a:fillRect/>
          </a:stretch>
        </p:blipFill>
        <p:spPr>
          <a:xfrm>
            <a:off x="152400" y="285497"/>
            <a:ext cx="8839200" cy="5996241"/>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04" y="533400"/>
            <a:ext cx="7983496" cy="5859979"/>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47D74B-2DFE-48D7-82CD-8FD4F31B9B41}"/>
              </a:ext>
            </a:extLst>
          </p:cNvPr>
          <p:cNvSpPr/>
          <p:nvPr/>
        </p:nvSpPr>
        <p:spPr>
          <a:xfrm>
            <a:off x="21100" y="1075730"/>
            <a:ext cx="8839200" cy="2462213"/>
          </a:xfrm>
          <a:prstGeom prst="rect">
            <a:avLst/>
          </a:prstGeom>
        </p:spPr>
        <p:txBody>
          <a:bodyPr wrap="square">
            <a:spAutoFit/>
          </a:bodyPr>
          <a:lstStyle/>
          <a:p>
            <a:pPr algn="just"/>
            <a:r>
              <a:rPr lang="en-US" sz="2200" dirty="0">
                <a:solidFill>
                  <a:srgbClr val="000000"/>
                </a:solidFill>
                <a:latin typeface="Georgia" panose="02040502050405020303" pitchFamily="18" charset="0"/>
              </a:rPr>
              <a:t>It is true closed die forging in which metal deformed in a die cavity permits virtually no excess metal to escape. During this process the preform is totally enclosed in the die cavity so that no flash is formed.</a:t>
            </a:r>
          </a:p>
          <a:p>
            <a:pPr algn="just"/>
            <a:r>
              <a:rPr lang="en-US" sz="2200" dirty="0">
                <a:solidFill>
                  <a:srgbClr val="000000"/>
                </a:solidFill>
                <a:latin typeface="Georgia" panose="02040502050405020303" pitchFamily="18" charset="0"/>
              </a:rPr>
              <a:t>This can be easily removed by blasting and doesn’t require a trim die.</a:t>
            </a:r>
          </a:p>
          <a:p>
            <a:pPr algn="just"/>
            <a:r>
              <a:rPr lang="en-US" sz="2200" dirty="0">
                <a:solidFill>
                  <a:srgbClr val="000000"/>
                </a:solidFill>
                <a:latin typeface="Georgia" panose="02040502050405020303" pitchFamily="18" charset="0"/>
              </a:rPr>
              <a:t>This process carried out in an elevated temperature which in between cold and hot forging.</a:t>
            </a:r>
            <a:endParaRPr lang="en-US" dirty="0"/>
          </a:p>
          <a:p>
            <a:endParaRPr lang="en-US" sz="2200" dirty="0">
              <a:solidFill>
                <a:srgbClr val="000000"/>
              </a:solidFill>
              <a:latin typeface="Georgia" panose="02040502050405020303" pitchFamily="18" charset="0"/>
            </a:endParaRPr>
          </a:p>
        </p:txBody>
      </p:sp>
      <p:sp>
        <p:nvSpPr>
          <p:cNvPr id="5" name="Rectangle 4">
            <a:extLst>
              <a:ext uri="{FF2B5EF4-FFF2-40B4-BE49-F238E27FC236}">
                <a16:creationId xmlns:a16="http://schemas.microsoft.com/office/drawing/2014/main" id="{FB4BCBF9-CECD-4C79-BB01-A9DE58E87A39}"/>
              </a:ext>
            </a:extLst>
          </p:cNvPr>
          <p:cNvSpPr/>
          <p:nvPr/>
        </p:nvSpPr>
        <p:spPr>
          <a:xfrm>
            <a:off x="1986214" y="152400"/>
            <a:ext cx="490897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Flashless Forging</a:t>
            </a:r>
          </a:p>
        </p:txBody>
      </p:sp>
      <p:pic>
        <p:nvPicPr>
          <p:cNvPr id="7" name="Picture 6" descr="A screenshot of a cell phone&#10;&#10;Description automatically generated">
            <a:extLst>
              <a:ext uri="{FF2B5EF4-FFF2-40B4-BE49-F238E27FC236}">
                <a16:creationId xmlns:a16="http://schemas.microsoft.com/office/drawing/2014/main" id="{80B95990-1EC7-4686-AEFA-E4AD99FA5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74" y="3400865"/>
            <a:ext cx="8248650" cy="3171825"/>
          </a:xfrm>
          <a:prstGeom prst="rect">
            <a:avLst/>
          </a:prstGeom>
        </p:spPr>
      </p:pic>
    </p:spTree>
    <p:extLst>
      <p:ext uri="{BB962C8B-B14F-4D97-AF65-F5344CB8AC3E}">
        <p14:creationId xmlns:p14="http://schemas.microsoft.com/office/powerpoint/2010/main" val="204693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08372"/>
            <a:ext cx="8088862" cy="3373227"/>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58" y="597462"/>
            <a:ext cx="7755742" cy="5650938"/>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62740"/>
            <a:ext cx="8357753" cy="4276060"/>
          </a:xfrm>
          <a:prstGeom prst="rect">
            <a:avLst/>
          </a:prstGeom>
        </p:spPr>
      </p:pic>
    </p:spTree>
    <p:extLst>
      <p:ext uri="{BB962C8B-B14F-4D97-AF65-F5344CB8AC3E}">
        <p14:creationId xmlns:p14="http://schemas.microsoft.com/office/powerpoint/2010/main" val="159972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39" y="1066800"/>
            <a:ext cx="8591923" cy="4724400"/>
          </a:xfrm>
          <a:prstGeom prst="rect">
            <a:avLst/>
          </a:prstGeom>
        </p:spPr>
      </p:pic>
    </p:spTree>
    <p:extLst>
      <p:ext uri="{BB962C8B-B14F-4D97-AF65-F5344CB8AC3E}">
        <p14:creationId xmlns:p14="http://schemas.microsoft.com/office/powerpoint/2010/main" val="1599726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777610" cy="4191000"/>
          </a:xfrm>
          <a:prstGeom prst="rect">
            <a:avLst/>
          </a:prstGeom>
        </p:spPr>
      </p:pic>
    </p:spTree>
    <p:extLst>
      <p:ext uri="{BB962C8B-B14F-4D97-AF65-F5344CB8AC3E}">
        <p14:creationId xmlns:p14="http://schemas.microsoft.com/office/powerpoint/2010/main" val="1599726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4B01D7-B49D-4019-AACA-E414AEF21AB4}"/>
              </a:ext>
            </a:extLst>
          </p:cNvPr>
          <p:cNvSpPr/>
          <p:nvPr/>
        </p:nvSpPr>
        <p:spPr>
          <a:xfrm>
            <a:off x="1828800" y="152400"/>
            <a:ext cx="4813286" cy="923330"/>
          </a:xfrm>
          <a:prstGeom prst="rect">
            <a:avLst/>
          </a:prstGeom>
          <a:noFill/>
        </p:spPr>
        <p:txBody>
          <a:bodyPr wrap="square" lIns="91440" tIns="45720" rIns="91440" bIns="45720">
            <a:spAutoFit/>
          </a:bodyPr>
          <a:lstStyle/>
          <a:p>
            <a:pPr algn="ctr"/>
            <a:r>
              <a:rPr lang="en-US" sz="5400" b="1" dirty="0">
                <a:ln w="0"/>
                <a:solidFill>
                  <a:schemeClr val="accent1"/>
                </a:solidFill>
                <a:effectLst>
                  <a:outerShdw blurRad="38100" dist="25400" dir="5400000" algn="ctr" rotWithShape="0">
                    <a:srgbClr val="6E747A">
                      <a:alpha val="43000"/>
                    </a:srgbClr>
                  </a:outerShdw>
                </a:effectLst>
              </a:rPr>
              <a:t>Upset Forging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TextBox 5">
            <a:extLst>
              <a:ext uri="{FF2B5EF4-FFF2-40B4-BE49-F238E27FC236}">
                <a16:creationId xmlns:a16="http://schemas.microsoft.com/office/drawing/2014/main" id="{D85AB94C-632E-4DE2-B25B-5245D51538F4}"/>
              </a:ext>
            </a:extLst>
          </p:cNvPr>
          <p:cNvSpPr txBox="1"/>
          <p:nvPr/>
        </p:nvSpPr>
        <p:spPr>
          <a:xfrm>
            <a:off x="228600" y="1447800"/>
            <a:ext cx="8610600" cy="861774"/>
          </a:xfrm>
          <a:prstGeom prst="rect">
            <a:avLst/>
          </a:prstGeom>
          <a:noFill/>
        </p:spPr>
        <p:txBody>
          <a:bodyPr wrap="square" rtlCol="1">
            <a:spAutoFit/>
          </a:bodyPr>
          <a:lstStyle/>
          <a:p>
            <a:pPr algn="just"/>
            <a:r>
              <a:rPr lang="en-US" sz="2500" b="1" dirty="0"/>
              <a:t>Upset forging increases the diameter of the workpieces by compression its length</a:t>
            </a:r>
            <a:endParaRPr lang="ar-IQ" sz="2500" b="1" dirty="0"/>
          </a:p>
        </p:txBody>
      </p:sp>
      <p:pic>
        <p:nvPicPr>
          <p:cNvPr id="8" name="Picture 7">
            <a:extLst>
              <a:ext uri="{FF2B5EF4-FFF2-40B4-BE49-F238E27FC236}">
                <a16:creationId xmlns:a16="http://schemas.microsoft.com/office/drawing/2014/main" id="{9BCF67B7-48B3-4735-8EA2-143121F7A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681644"/>
            <a:ext cx="2028825" cy="1933575"/>
          </a:xfrm>
          <a:prstGeom prst="rect">
            <a:avLst/>
          </a:prstGeom>
        </p:spPr>
      </p:pic>
      <p:pic>
        <p:nvPicPr>
          <p:cNvPr id="10" name="Picture 9" descr="A close up of a logo&#10;&#10;Description automatically generated">
            <a:extLst>
              <a:ext uri="{FF2B5EF4-FFF2-40B4-BE49-F238E27FC236}">
                <a16:creationId xmlns:a16="http://schemas.microsoft.com/office/drawing/2014/main" id="{20C76850-2B4D-4978-90AB-B1403CD4D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939" y="2424112"/>
            <a:ext cx="2886075" cy="2009775"/>
          </a:xfrm>
          <a:prstGeom prst="rect">
            <a:avLst/>
          </a:prstGeom>
        </p:spPr>
      </p:pic>
      <p:pic>
        <p:nvPicPr>
          <p:cNvPr id="12" name="Picture 11" descr="A close up of ware&#10;&#10;Description automatically generated">
            <a:extLst>
              <a:ext uri="{FF2B5EF4-FFF2-40B4-BE49-F238E27FC236}">
                <a16:creationId xmlns:a16="http://schemas.microsoft.com/office/drawing/2014/main" id="{7D57A2C8-1047-491F-B36F-2FFBC8287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4805957"/>
            <a:ext cx="2790825" cy="1981200"/>
          </a:xfrm>
          <a:prstGeom prst="rect">
            <a:avLst/>
          </a:prstGeom>
        </p:spPr>
      </p:pic>
    </p:spTree>
    <p:extLst>
      <p:ext uri="{BB962C8B-B14F-4D97-AF65-F5344CB8AC3E}">
        <p14:creationId xmlns:p14="http://schemas.microsoft.com/office/powerpoint/2010/main" val="159972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7" y="0"/>
            <a:ext cx="9109779" cy="6883859"/>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4E983C-500B-4A60-AF51-1891FA7D2689}"/>
              </a:ext>
            </a:extLst>
          </p:cNvPr>
          <p:cNvSpPr/>
          <p:nvPr/>
        </p:nvSpPr>
        <p:spPr>
          <a:xfrm>
            <a:off x="1066800" y="152400"/>
            <a:ext cx="7162800" cy="923330"/>
          </a:xfrm>
          <a:prstGeom prst="rect">
            <a:avLst/>
          </a:prstGeom>
          <a:noFill/>
        </p:spPr>
        <p:txBody>
          <a:bodyPr wrap="square" lIns="91440" tIns="45720" rIns="91440" bIns="45720">
            <a:spAutoFit/>
          </a:bodyPr>
          <a:lstStyle/>
          <a:p>
            <a:pPr algn="ctr"/>
            <a:r>
              <a:rPr lang="en-US" sz="5400" b="1" dirty="0">
                <a:ln w="0"/>
                <a:solidFill>
                  <a:schemeClr val="accent1"/>
                </a:solidFill>
                <a:effectLst>
                  <a:outerShdw blurRad="38100" dist="25400" dir="5400000" algn="ctr" rotWithShape="0">
                    <a:srgbClr val="6E747A">
                      <a:alpha val="43000"/>
                    </a:srgbClr>
                  </a:outerShdw>
                </a:effectLst>
              </a:rPr>
              <a:t>Impression-Die Forging</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TextBox 5">
            <a:extLst>
              <a:ext uri="{FF2B5EF4-FFF2-40B4-BE49-F238E27FC236}">
                <a16:creationId xmlns:a16="http://schemas.microsoft.com/office/drawing/2014/main" id="{AA1B27E7-FB49-4D84-ADAC-C51820939BD3}"/>
              </a:ext>
            </a:extLst>
          </p:cNvPr>
          <p:cNvSpPr txBox="1"/>
          <p:nvPr/>
        </p:nvSpPr>
        <p:spPr>
          <a:xfrm>
            <a:off x="152400" y="1066800"/>
            <a:ext cx="8610600" cy="861774"/>
          </a:xfrm>
          <a:prstGeom prst="rect">
            <a:avLst/>
          </a:prstGeom>
          <a:noFill/>
        </p:spPr>
        <p:txBody>
          <a:bodyPr wrap="square" rtlCol="1">
            <a:spAutoFit/>
          </a:bodyPr>
          <a:lstStyle/>
          <a:p>
            <a:pPr algn="just"/>
            <a:r>
              <a:rPr lang="en-US" sz="2500" b="1" dirty="0"/>
              <a:t>Compression of </a:t>
            </a:r>
            <a:r>
              <a:rPr lang="en-US" sz="2500" b="1" dirty="0" err="1"/>
              <a:t>workpart</a:t>
            </a:r>
            <a:r>
              <a:rPr lang="en-US" sz="2500" b="1" dirty="0"/>
              <a:t> by dies with inverse (negative impression) of desired  part shape.    </a:t>
            </a:r>
            <a:endParaRPr lang="ar-IQ" sz="2500" b="1" dirty="0"/>
          </a:p>
        </p:txBody>
      </p:sp>
      <p:pic>
        <p:nvPicPr>
          <p:cNvPr id="8" name="Picture 7" descr="A picture containing drawing&#10;&#10;Description automatically generated">
            <a:extLst>
              <a:ext uri="{FF2B5EF4-FFF2-40B4-BE49-F238E27FC236}">
                <a16:creationId xmlns:a16="http://schemas.microsoft.com/office/drawing/2014/main" id="{C3F8EDDF-9BA4-4967-8C90-86328C8B2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162" y="2286000"/>
            <a:ext cx="4257675" cy="1895475"/>
          </a:xfrm>
          <a:prstGeom prst="rect">
            <a:avLst/>
          </a:prstGeom>
        </p:spPr>
      </p:pic>
      <p:pic>
        <p:nvPicPr>
          <p:cNvPr id="10" name="Picture 9" descr="A close up of a device&#10;&#10;Description automatically generated">
            <a:extLst>
              <a:ext uri="{FF2B5EF4-FFF2-40B4-BE49-F238E27FC236}">
                <a16:creationId xmlns:a16="http://schemas.microsoft.com/office/drawing/2014/main" id="{413F1316-EC5E-4283-A5B1-2BDFD99AF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425" y="4538901"/>
            <a:ext cx="2114550" cy="1895475"/>
          </a:xfrm>
          <a:prstGeom prst="rect">
            <a:avLst/>
          </a:prstGeom>
        </p:spPr>
      </p:pic>
    </p:spTree>
    <p:extLst>
      <p:ext uri="{BB962C8B-B14F-4D97-AF65-F5344CB8AC3E}">
        <p14:creationId xmlns:p14="http://schemas.microsoft.com/office/powerpoint/2010/main" val="159972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74" y="1219200"/>
            <a:ext cx="8659052" cy="4419600"/>
          </a:xfrm>
          <a:prstGeom prst="rect">
            <a:avLst/>
          </a:prstGeom>
        </p:spPr>
      </p:pic>
    </p:spTree>
    <p:extLst>
      <p:ext uri="{BB962C8B-B14F-4D97-AF65-F5344CB8AC3E}">
        <p14:creationId xmlns:p14="http://schemas.microsoft.com/office/powerpoint/2010/main" val="1599726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A9A856-8A03-46DA-A065-7ECC78C14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 y="152400"/>
            <a:ext cx="3838575" cy="409575"/>
          </a:xfrm>
          <a:prstGeom prst="rect">
            <a:avLst/>
          </a:prstGeom>
        </p:spPr>
      </p:pic>
      <p:pic>
        <p:nvPicPr>
          <p:cNvPr id="7" name="Picture 6" descr="A picture containing knife&#10;&#10;Description automatically generated">
            <a:extLst>
              <a:ext uri="{FF2B5EF4-FFF2-40B4-BE49-F238E27FC236}">
                <a16:creationId xmlns:a16="http://schemas.microsoft.com/office/drawing/2014/main" id="{BF349BB2-396C-4C6B-A6A5-1C468112A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44000" cy="118334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DC541DCB-6F3C-4FD7-BCB5-565696835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45366"/>
            <a:ext cx="9144000" cy="4009801"/>
          </a:xfrm>
          <a:prstGeom prst="rect">
            <a:avLst/>
          </a:prstGeom>
        </p:spPr>
      </p:pic>
    </p:spTree>
    <p:extLst>
      <p:ext uri="{BB962C8B-B14F-4D97-AF65-F5344CB8AC3E}">
        <p14:creationId xmlns:p14="http://schemas.microsoft.com/office/powerpoint/2010/main" val="2530627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E0C67C-D7AB-4378-91A2-B285ABC4246B}"/>
              </a:ext>
            </a:extLst>
          </p:cNvPr>
          <p:cNvPicPr>
            <a:picLocks noChangeAspect="1"/>
          </p:cNvPicPr>
          <p:nvPr/>
        </p:nvPicPr>
        <p:blipFill>
          <a:blip r:embed="rId2"/>
          <a:stretch>
            <a:fillRect/>
          </a:stretch>
        </p:blipFill>
        <p:spPr>
          <a:xfrm>
            <a:off x="0" y="228600"/>
            <a:ext cx="8867556" cy="13716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A3F52D-B900-4B44-838D-3DDF480EDC83}"/>
                  </a:ext>
                </a:extLst>
              </p:cNvPr>
              <p:cNvSpPr txBox="1"/>
              <p:nvPr/>
            </p:nvSpPr>
            <p:spPr>
              <a:xfrm>
                <a:off x="381000" y="1752600"/>
                <a:ext cx="8686800" cy="696344"/>
              </a:xfrm>
              <a:prstGeom prst="rect">
                <a:avLst/>
              </a:prstGeom>
              <a:noFill/>
            </p:spPr>
            <p:txBody>
              <a:bodyPr wrap="square" rtlCol="1">
                <a:spAutoFit/>
              </a:bodyPr>
              <a:lstStyle/>
              <a:p>
                <a:r>
                  <a:rPr lang="en-US" dirty="0"/>
                  <a:t>Where </a:t>
                </a:r>
                <a:r>
                  <a:rPr lang="en-US" i="1" dirty="0"/>
                  <a:t>F= Force (N),  A= Cross sectional area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𝑚𝑚</m:t>
                        </m:r>
                      </m:e>
                      <m:sup>
                        <m:r>
                          <a:rPr lang="en-US" b="0" i="1" smtClean="0">
                            <a:latin typeface="Cambria Math" panose="02040503050406030204" pitchFamily="18" charset="0"/>
                          </a:rPr>
                          <m:t>2</m:t>
                        </m:r>
                      </m:sup>
                    </m:sSup>
                    <m:r>
                      <a:rPr lang="en-US" b="0" i="1" smtClean="0">
                        <a:latin typeface="Cambria Math" panose="02040503050406030204" pitchFamily="18" charset="0"/>
                      </a:rPr>
                      <m:t>),  </m:t>
                    </m:r>
                  </m:oMath>
                </a14:m>
                <a:r>
                  <a:rPr lang="en-US" dirty="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b="0" i="1" smtClean="0">
                        <a:latin typeface="Cambria Math" panose="02040503050406030204" pitchFamily="18" charset="0"/>
                      </a:rPr>
                      <m:t>𝐹𝑙𝑜𝑤</m:t>
                    </m:r>
                    <m:r>
                      <a:rPr lang="en-US" b="0" i="1" smtClean="0">
                        <a:latin typeface="Cambria Math" panose="02040503050406030204" pitchFamily="18" charset="0"/>
                      </a:rPr>
                      <m:t> </m:t>
                    </m:r>
                    <m:r>
                      <a:rPr lang="en-US" b="0" i="1" smtClean="0">
                        <a:latin typeface="Cambria Math" panose="02040503050406030204" pitchFamily="18" charset="0"/>
                      </a:rPr>
                      <m:t>𝑆𝑡𝑟𝑠𝑠</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𝑚𝑚</m:t>
                        </m:r>
                      </m:e>
                      <m:sup>
                        <m:r>
                          <a:rPr lang="en-US" b="0" i="1" smtClean="0">
                            <a:latin typeface="Cambria Math" panose="02040503050406030204" pitchFamily="18" charset="0"/>
                          </a:rPr>
                          <m:t>2</m:t>
                        </m:r>
                      </m:sup>
                    </m:sSup>
                  </m:oMath>
                </a14:m>
                <a:r>
                  <a:rPr lang="en-US" dirty="0"/>
                  <a:t>) or </a:t>
                </a:r>
                <a:r>
                  <a:rPr lang="en-US" dirty="0" err="1"/>
                  <a:t>Mpa</a:t>
                </a:r>
                <a:endParaRPr lang="en-US" dirty="0"/>
              </a:p>
              <a:p>
                <a:r>
                  <a:rPr lang="en-US" dirty="0"/>
                  <a:t>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𝑓</m:t>
                        </m:r>
                      </m:sub>
                    </m:sSub>
                  </m:oMath>
                </a14:m>
                <a:r>
                  <a:rPr lang="en-US" dirty="0"/>
                  <a:t> equal to the yield strength because of n equal 0  in hot working.</a:t>
                </a:r>
                <a:endParaRPr lang="ar-IQ" dirty="0"/>
              </a:p>
            </p:txBody>
          </p:sp>
        </mc:Choice>
        <mc:Fallback xmlns="">
          <p:sp>
            <p:nvSpPr>
              <p:cNvPr id="5" name="TextBox 4">
                <a:extLst>
                  <a:ext uri="{FF2B5EF4-FFF2-40B4-BE49-F238E27FC236}">
                    <a16:creationId xmlns:a16="http://schemas.microsoft.com/office/drawing/2014/main" id="{43A3F52D-B900-4B44-838D-3DDF480EDC83}"/>
                  </a:ext>
                </a:extLst>
              </p:cNvPr>
              <p:cNvSpPr txBox="1">
                <a:spLocks noRot="1" noChangeAspect="1" noMove="1" noResize="1" noEditPoints="1" noAdjustHandles="1" noChangeArrowheads="1" noChangeShapeType="1" noTextEdit="1"/>
              </p:cNvSpPr>
              <p:nvPr/>
            </p:nvSpPr>
            <p:spPr>
              <a:xfrm>
                <a:off x="381000" y="1752600"/>
                <a:ext cx="8686800" cy="696344"/>
              </a:xfrm>
              <a:prstGeom prst="rect">
                <a:avLst/>
              </a:prstGeom>
              <a:blipFill>
                <a:blip r:embed="rId3"/>
                <a:stretch>
                  <a:fillRect l="-632" t="-3509" b="-9649"/>
                </a:stretch>
              </a:blipFill>
            </p:spPr>
            <p:txBody>
              <a:bodyPr/>
              <a:lstStyle/>
              <a:p>
                <a:r>
                  <a:rPr lang="ar-IQ">
                    <a:noFill/>
                  </a:rPr>
                  <a:t> </a:t>
                </a:r>
              </a:p>
            </p:txBody>
          </p:sp>
        </mc:Fallback>
      </mc:AlternateContent>
      <p:pic>
        <p:nvPicPr>
          <p:cNvPr id="7" name="Picture 6">
            <a:extLst>
              <a:ext uri="{FF2B5EF4-FFF2-40B4-BE49-F238E27FC236}">
                <a16:creationId xmlns:a16="http://schemas.microsoft.com/office/drawing/2014/main" id="{4F3C245A-790E-4170-A67F-597039488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95600"/>
            <a:ext cx="9144000" cy="3346349"/>
          </a:xfrm>
          <a:prstGeom prst="rect">
            <a:avLst/>
          </a:prstGeom>
        </p:spPr>
      </p:pic>
    </p:spTree>
    <p:extLst>
      <p:ext uri="{BB962C8B-B14F-4D97-AF65-F5344CB8AC3E}">
        <p14:creationId xmlns:p14="http://schemas.microsoft.com/office/powerpoint/2010/main" val="309260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8B151F23-1BD6-4ECC-9A6E-7F624CBA0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 y="228600"/>
            <a:ext cx="8162925" cy="2905125"/>
          </a:xfrm>
          <a:prstGeom prst="rect">
            <a:avLst/>
          </a:prstGeom>
        </p:spPr>
      </p:pic>
      <p:pic>
        <p:nvPicPr>
          <p:cNvPr id="6" name="Picture 5">
            <a:extLst>
              <a:ext uri="{FF2B5EF4-FFF2-40B4-BE49-F238E27FC236}">
                <a16:creationId xmlns:a16="http://schemas.microsoft.com/office/drawing/2014/main" id="{F1EC9393-F442-43A9-AE65-024D4E9028A6}"/>
              </a:ext>
            </a:extLst>
          </p:cNvPr>
          <p:cNvPicPr>
            <a:picLocks noChangeAspect="1"/>
          </p:cNvPicPr>
          <p:nvPr/>
        </p:nvPicPr>
        <p:blipFill>
          <a:blip r:embed="rId3"/>
          <a:stretch>
            <a:fillRect/>
          </a:stretch>
        </p:blipFill>
        <p:spPr>
          <a:xfrm>
            <a:off x="619124" y="3276600"/>
            <a:ext cx="7905750" cy="1657350"/>
          </a:xfrm>
          <a:prstGeom prst="rect">
            <a:avLst/>
          </a:prstGeom>
        </p:spPr>
      </p:pic>
      <p:pic>
        <p:nvPicPr>
          <p:cNvPr id="7" name="Picture 6">
            <a:extLst>
              <a:ext uri="{FF2B5EF4-FFF2-40B4-BE49-F238E27FC236}">
                <a16:creationId xmlns:a16="http://schemas.microsoft.com/office/drawing/2014/main" id="{6D9143D3-2538-4BEC-BEF0-6C931B81FC4E}"/>
              </a:ext>
            </a:extLst>
          </p:cNvPr>
          <p:cNvPicPr>
            <a:picLocks noChangeAspect="1"/>
          </p:cNvPicPr>
          <p:nvPr/>
        </p:nvPicPr>
        <p:blipFill>
          <a:blip r:embed="rId4"/>
          <a:stretch>
            <a:fillRect/>
          </a:stretch>
        </p:blipFill>
        <p:spPr>
          <a:xfrm>
            <a:off x="562969" y="5181600"/>
            <a:ext cx="7961905" cy="1219048"/>
          </a:xfrm>
          <a:prstGeom prst="rect">
            <a:avLst/>
          </a:prstGeom>
        </p:spPr>
      </p:pic>
    </p:spTree>
    <p:extLst>
      <p:ext uri="{BB962C8B-B14F-4D97-AF65-F5344CB8AC3E}">
        <p14:creationId xmlns:p14="http://schemas.microsoft.com/office/powerpoint/2010/main" val="142293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755CC-96EA-4261-883A-CAF218BFC4D7}"/>
              </a:ext>
            </a:extLst>
          </p:cNvPr>
          <p:cNvPicPr>
            <a:picLocks noChangeAspect="1"/>
          </p:cNvPicPr>
          <p:nvPr/>
        </p:nvPicPr>
        <p:blipFill>
          <a:blip r:embed="rId2"/>
          <a:stretch>
            <a:fillRect/>
          </a:stretch>
        </p:blipFill>
        <p:spPr>
          <a:xfrm>
            <a:off x="605333" y="228600"/>
            <a:ext cx="7933333" cy="1771429"/>
          </a:xfrm>
          <a:prstGeom prst="rect">
            <a:avLst/>
          </a:prstGeom>
        </p:spPr>
      </p:pic>
      <p:pic>
        <p:nvPicPr>
          <p:cNvPr id="5" name="Picture 4">
            <a:extLst>
              <a:ext uri="{FF2B5EF4-FFF2-40B4-BE49-F238E27FC236}">
                <a16:creationId xmlns:a16="http://schemas.microsoft.com/office/drawing/2014/main" id="{2505D44E-2FE9-4590-A2DD-2467C01EA315}"/>
              </a:ext>
            </a:extLst>
          </p:cNvPr>
          <p:cNvPicPr>
            <a:picLocks noChangeAspect="1"/>
          </p:cNvPicPr>
          <p:nvPr/>
        </p:nvPicPr>
        <p:blipFill>
          <a:blip r:embed="rId3"/>
          <a:stretch>
            <a:fillRect/>
          </a:stretch>
        </p:blipFill>
        <p:spPr>
          <a:xfrm>
            <a:off x="768447" y="2133600"/>
            <a:ext cx="7497722" cy="3886200"/>
          </a:xfrm>
          <a:prstGeom prst="rect">
            <a:avLst/>
          </a:prstGeom>
        </p:spPr>
      </p:pic>
    </p:spTree>
    <p:extLst>
      <p:ext uri="{BB962C8B-B14F-4D97-AF65-F5344CB8AC3E}">
        <p14:creationId xmlns:p14="http://schemas.microsoft.com/office/powerpoint/2010/main" val="281089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 y="228600"/>
            <a:ext cx="9172574" cy="6380921"/>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855"/>
            <a:ext cx="5744377" cy="28960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633" y="2882149"/>
            <a:ext cx="5606671" cy="3698017"/>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38" y="685800"/>
            <a:ext cx="8801362" cy="5324886"/>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17416"/>
            <a:ext cx="8686255" cy="5006245"/>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6" y="533400"/>
            <a:ext cx="8906177" cy="5715000"/>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47800"/>
            <a:ext cx="8355950" cy="3200399"/>
          </a:xfrm>
          <a:prstGeom prst="rect">
            <a:avLst/>
          </a:prstGeom>
        </p:spPr>
      </p:pic>
    </p:spTree>
    <p:extLst>
      <p:ext uri="{BB962C8B-B14F-4D97-AF65-F5344CB8AC3E}">
        <p14:creationId xmlns:p14="http://schemas.microsoft.com/office/powerpoint/2010/main" val="137226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72" y="685800"/>
            <a:ext cx="8392228" cy="5382104"/>
          </a:xfrm>
          <a:prstGeom prst="rect">
            <a:avLst/>
          </a:prstGeom>
        </p:spPr>
      </p:pic>
    </p:spTree>
    <p:extLst>
      <p:ext uri="{BB962C8B-B14F-4D97-AF65-F5344CB8AC3E}">
        <p14:creationId xmlns:p14="http://schemas.microsoft.com/office/powerpoint/2010/main" val="1372265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304</Words>
  <Application>Microsoft Office PowerPoint</Application>
  <PresentationFormat>On-screen Show (4:3)</PresentationFormat>
  <Paragraphs>21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Cambria Math</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Dr-jabar</dc:creator>
  <cp:lastModifiedBy>lenovo</cp:lastModifiedBy>
  <cp:revision>26</cp:revision>
  <dcterms:created xsi:type="dcterms:W3CDTF">2020-05-31T01:01:05Z</dcterms:created>
  <dcterms:modified xsi:type="dcterms:W3CDTF">2020-06-08T23:57:57Z</dcterms:modified>
</cp:coreProperties>
</file>